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9"/>
  </p:notesMasterIdLst>
  <p:sldIdLst>
    <p:sldId id="327" r:id="rId2"/>
    <p:sldId id="256" r:id="rId3"/>
    <p:sldId id="328" r:id="rId4"/>
    <p:sldId id="359" r:id="rId5"/>
    <p:sldId id="357" r:id="rId6"/>
    <p:sldId id="257" r:id="rId7"/>
    <p:sldId id="329" r:id="rId8"/>
    <p:sldId id="296" r:id="rId9"/>
    <p:sldId id="297" r:id="rId10"/>
    <p:sldId id="330" r:id="rId11"/>
    <p:sldId id="343" r:id="rId12"/>
    <p:sldId id="356" r:id="rId13"/>
    <p:sldId id="331" r:id="rId14"/>
    <p:sldId id="352" r:id="rId15"/>
    <p:sldId id="354" r:id="rId16"/>
    <p:sldId id="355" r:id="rId17"/>
    <p:sldId id="334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êu đề" id="{4C950738-F274-4E10-9FB1-9E2AA3BFD5E1}">
          <p14:sldIdLst>
            <p14:sldId id="327"/>
            <p14:sldId id="256"/>
            <p14:sldId id="328"/>
            <p14:sldId id="359"/>
          </p14:sldIdLst>
        </p14:section>
        <p14:section name="1. Hoạt động 1: Mở đầu (Xác định vấn đề)" id="{83918574-CA20-428F-8D32-FA2AF11CB2A6}">
          <p14:sldIdLst/>
        </p14:section>
        <p14:section name="a) Khởi động" id="{C08BE782-9D8B-481F-B62A-DDFE58ECB4F1}">
          <p14:sldIdLst>
            <p14:sldId id="357"/>
            <p14:sldId id="257"/>
            <p14:sldId id="329"/>
          </p14:sldIdLst>
        </p14:section>
        <p14:section name="b) Giao nhiệm vụ" id="{67D35C81-5BDA-440F-A3D5-4BBA040E8C3A}">
          <p14:sldIdLst>
            <p14:sldId id="296"/>
            <p14:sldId id="297"/>
          </p14:sldIdLst>
        </p14:section>
        <p14:section name="2. Hoạt động 2: Hình thành kiến thức mới (Nghiên cứu kiến thức nền)" id="{45F6607D-D353-4391-93A0-FD8654B15393}">
          <p14:sldIdLst/>
        </p14:section>
        <p14:section name="* Tìm hiểu mạch điện thắp sáng" id="{E184AB0A-2D77-45DF-A888-EB8E4FB3504E}">
          <p14:sldIdLst>
            <p14:sldId id="330"/>
            <p14:sldId id="343"/>
            <p14:sldId id="356"/>
            <p14:sldId id="331"/>
            <p14:sldId id="352"/>
            <p14:sldId id="354"/>
            <p14:sldId id="355"/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AC"/>
    <a:srgbClr val="4472C4"/>
    <a:srgbClr val="E6E7E9"/>
    <a:srgbClr val="0166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A670FF-8A51-4769-932A-792E4AFD04A4}" v="2" dt="2023-06-07T14:26:09.315"/>
  </p1510:revLst>
</p1510:revInfo>
</file>

<file path=ppt/tableStyles.xml><?xml version="1.0" encoding="utf-8"?>
<a:tblStyleLst xmlns:a="http://schemas.openxmlformats.org/drawingml/2006/main" def="{906E6EE5-12A7-48DE-8719-3527FDE2E762}">
  <a:tblStyle styleId="{906E6EE5-12A7-48DE-8719-3527FDE2E7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BF261-77C4-4AA7-961F-306B87D9986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–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0" autoAdjust="0"/>
    <p:restoredTop sz="55271" autoAdjust="0"/>
  </p:normalViewPr>
  <p:slideViewPr>
    <p:cSldViewPr snapToGrid="0">
      <p:cViewPr varScale="1">
        <p:scale>
          <a:sx n="68" d="100"/>
          <a:sy n="68" d="100"/>
        </p:scale>
        <p:origin x="13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56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446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Font typeface="Wingdings" panose="05000000000000000000" pitchFamily="2" charset="2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82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292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>
              <a:sym typeface="Wingdings" panose="05000000000000000000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18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722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484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dirty="0" err="1"/>
              <a:t>Tùy</a:t>
            </a:r>
            <a:r>
              <a:rPr lang="en-GB" dirty="0"/>
              <a:t> </a:t>
            </a:r>
            <a:r>
              <a:rPr lang="en-GB" dirty="0" err="1"/>
              <a:t>thời</a:t>
            </a:r>
            <a:r>
              <a:rPr lang="en-GB" dirty="0"/>
              <a:t> </a:t>
            </a:r>
            <a:r>
              <a:rPr lang="en-GB" dirty="0" err="1"/>
              <a:t>gian</a:t>
            </a:r>
            <a:r>
              <a:rPr lang="en-GB" dirty="0"/>
              <a:t>, BCV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triển</a:t>
            </a:r>
            <a:r>
              <a:rPr lang="en-GB" dirty="0"/>
              <a:t> </a:t>
            </a:r>
            <a:r>
              <a:rPr lang="en-GB" dirty="0" err="1"/>
              <a:t>khai</a:t>
            </a:r>
            <a:r>
              <a:rPr lang="en-GB" dirty="0"/>
              <a:t> </a:t>
            </a:r>
            <a:r>
              <a:rPr lang="en-GB" dirty="0" err="1"/>
              <a:t>trải</a:t>
            </a:r>
            <a:r>
              <a:rPr lang="en-GB" dirty="0"/>
              <a:t> </a:t>
            </a:r>
            <a:r>
              <a:rPr lang="en-GB" dirty="0" err="1"/>
              <a:t>nghiệm</a:t>
            </a:r>
            <a:r>
              <a:rPr lang="en-GB" dirty="0"/>
              <a:t> </a:t>
            </a:r>
            <a:r>
              <a:rPr lang="en-GB" dirty="0" err="1"/>
              <a:t>hết</a:t>
            </a:r>
            <a:r>
              <a:rPr lang="en-GB" dirty="0"/>
              <a:t> </a:t>
            </a:r>
            <a:r>
              <a:rPr lang="en-GB" dirty="0" err="1"/>
              <a:t>phần</a:t>
            </a:r>
            <a:r>
              <a:rPr lang="en-GB" dirty="0"/>
              <a:t> </a:t>
            </a:r>
            <a:r>
              <a:rPr lang="en-GB" dirty="0" err="1"/>
              <a:t>hình</a:t>
            </a:r>
            <a:r>
              <a:rPr lang="en-GB" dirty="0"/>
              <a:t> </a:t>
            </a:r>
            <a:r>
              <a:rPr lang="en-GB" dirty="0" err="1"/>
              <a:t>thành</a:t>
            </a:r>
            <a:r>
              <a:rPr lang="en-GB" dirty="0"/>
              <a:t> </a:t>
            </a:r>
            <a:r>
              <a:rPr lang="en-GB" dirty="0" err="1"/>
              <a:t>kiến</a:t>
            </a:r>
            <a:r>
              <a:rPr lang="en-GB" dirty="0"/>
              <a:t> </a:t>
            </a:r>
            <a:r>
              <a:rPr lang="en-GB" dirty="0" err="1"/>
              <a:t>thức</a:t>
            </a:r>
            <a:r>
              <a:rPr lang="en-GB" dirty="0"/>
              <a:t>: </a:t>
            </a:r>
            <a:r>
              <a:rPr lang="en-GB" dirty="0" err="1"/>
              <a:t>Tìm</a:t>
            </a:r>
            <a:r>
              <a:rPr lang="en-GB" dirty="0"/>
              <a:t> </a:t>
            </a:r>
            <a:r>
              <a:rPr lang="en-GB" dirty="0" err="1"/>
              <a:t>hiểu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mạch</a:t>
            </a:r>
            <a:r>
              <a:rPr lang="en-GB" dirty="0"/>
              <a:t> </a:t>
            </a:r>
            <a:r>
              <a:rPr lang="en-GB" dirty="0" err="1"/>
              <a:t>điện</a:t>
            </a:r>
            <a:r>
              <a:rPr lang="en-GB" dirty="0"/>
              <a:t> </a:t>
            </a:r>
            <a:r>
              <a:rPr lang="en-GB" dirty="0" err="1"/>
              <a:t>thắp</a:t>
            </a:r>
            <a:r>
              <a:rPr lang="en-GB" dirty="0"/>
              <a:t> </a:t>
            </a:r>
            <a:r>
              <a:rPr lang="en-GB" dirty="0" err="1"/>
              <a:t>sáng</a:t>
            </a:r>
            <a:r>
              <a:rPr lang="en-GB" dirty="0"/>
              <a:t>. </a:t>
            </a:r>
            <a:r>
              <a:rPr lang="en-GB" dirty="0" err="1"/>
              <a:t>Nếu</a:t>
            </a:r>
            <a:r>
              <a:rPr lang="en-GB" dirty="0"/>
              <a:t> ko </a:t>
            </a:r>
            <a:r>
              <a:rPr lang="en-GB" dirty="0" err="1"/>
              <a:t>kịp</a:t>
            </a:r>
            <a:r>
              <a:rPr lang="en-GB" dirty="0"/>
              <a:t> </a:t>
            </a:r>
            <a:r>
              <a:rPr lang="en-GB" dirty="0" err="1"/>
              <a:t>chuyển</a:t>
            </a:r>
            <a:r>
              <a:rPr lang="en-GB" dirty="0"/>
              <a:t> </a:t>
            </a:r>
            <a:r>
              <a:rPr lang="en-GB" dirty="0" err="1"/>
              <a:t>sáng</a:t>
            </a:r>
            <a:r>
              <a:rPr lang="en-GB" dirty="0"/>
              <a:t> </a:t>
            </a:r>
            <a:r>
              <a:rPr lang="en-GB" dirty="0" err="1"/>
              <a:t>hôm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5994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09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205F-BA0B-AAB6-07BA-AEA0303C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6742" y="1169194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7383A-7872-EADB-4833-23437CEB3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742" y="3078956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2C6CB-B992-01C7-9B73-5B0DFE813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32003-E09F-C989-6BB3-2AA0E948F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D913C-9824-F95B-B574-1C7E5F92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673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B2C1-22C6-94D3-9557-6F2EB6F8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A9EC0-2D4F-D9B1-CE1A-ED557406A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E1D70-C774-23E0-8ECF-2902D85D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0906B-2C57-29A2-00DA-91D0DC3D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227F9-7DC1-54D0-D938-BE3523A7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51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2EA10C-353A-181A-844B-690A74FDA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0F422-F619-0F13-2E2D-740B7A509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C5713-461D-6823-BDF1-6B721CF1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C822B-9241-FE1F-6D3B-A583EC4C0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2DA60-8F60-971D-0960-4C01C8E2A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061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8">
            <a:extLst>
              <a:ext uri="{FF2B5EF4-FFF2-40B4-BE49-F238E27FC236}">
                <a16:creationId xmlns:a16="http://schemas.microsoft.com/office/drawing/2014/main" id="{C6E48CAB-F1C0-4E71-9686-C02A967E9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136" y="3010891"/>
            <a:ext cx="886589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5" name="Text Placeholder 50">
            <a:extLst>
              <a:ext uri="{FF2B5EF4-FFF2-40B4-BE49-F238E27FC236}">
                <a16:creationId xmlns:a16="http://schemas.microsoft.com/office/drawing/2014/main" id="{7C226081-D459-4A68-9B23-0C804E6A63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136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C32AE455-05F0-44FA-98C4-73D9C60DF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79328" y="3010891"/>
            <a:ext cx="906673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5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C3FB663-073E-458E-A31A-B15112A0D37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79327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91332113-C9A3-4B1F-A973-C30104497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16519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6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CDAC2DE8-0B23-47D4-A121-018184C5D2B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416518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AE8613EE-32F0-4251-809B-6B9907E226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53709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3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6E9683DA-61F6-48A0-9453-C03FB97940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453708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53C09CD9-E6F6-4AA3-968A-491D1568E7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16424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4457D5F2-D7AE-44A9-847A-D20086BCCC2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916422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4FBE8211-41BE-41C2-B826-94FD55BC0AA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53613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5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18C75666-F3E0-4AD7-8C05-FEFFEAE1D1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53613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66478F13-D9B8-4439-9B08-804CD6848EB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90804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6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08844405-957A-4970-A2B6-D161FED665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990804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6F067D31-AE61-48F0-A497-1908DC77F08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027994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3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5B4A526A-A40E-4B7D-94EC-5FDCAD2EAD8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027994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67390-01C5-4A4E-AF7F-79E8DB2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078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177D-4F64-AF33-3D45-9E29E07B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64" y="-159488"/>
            <a:ext cx="7886700" cy="99417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675CC-3F4E-4120-ED5B-AB371D457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4" y="1113503"/>
            <a:ext cx="8428703" cy="3519219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81FA1-FA6D-9DB8-38F0-BAE6B02E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EF411-807F-E754-2750-3137EE2E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1F16F-882A-16B6-D30C-05F16EE3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0936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0168-0A2D-501A-5BFF-CE6E76200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A211E-A4A5-5BF5-C1FD-5B62A93AC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CB208-1B0F-2F27-FEB9-7E7BD181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B8525-4370-926D-4187-E0ABCBEA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49BAB-CA51-A461-5CE6-C0AA03DA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995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5858-83C9-4577-049D-C49BC079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82F5D-0FD5-5D86-52C9-69F89C7CD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DEAA4-C42E-E582-6D9D-0801F75C1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7BB10-99A9-797B-CFA1-35EF3BA5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E549C-C674-8424-7306-B391B4A6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C63D7-DEBA-9958-88F8-57D4877F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566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0528-E691-FE0B-6ADA-BF907444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38641-157A-200C-E663-6ECB93FD4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2E163-F1FA-1182-353C-5E7CABB46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43930F-0DB7-A275-3B57-CB30B51F1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011B4-95D0-21B5-2579-5D145C0B8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61933-7592-A652-DE9C-88EBC1A0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2C3CCE-89CC-1810-8661-A075A4FD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F9FCB-302E-D42C-A348-8257E888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64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4F90F-F21C-0DB7-3742-E0F845E2F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A7C76-7A87-F26F-8138-F27DA714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763AD-CD81-4423-41F3-69D8D313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68793-F8E2-BF24-5EAE-0F12CFD0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39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2B1CC-18BF-A887-1352-481B2E96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E3477-A16D-654E-11FC-DC5F3648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3941A-4AFF-EC81-EA45-B8E8D328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5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8C40-C24F-AA7C-85C5-02438B68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D596E-9EAB-01F3-965A-DF8D5D724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71CC-887C-5B04-889E-E88D610F8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A7159-437D-35F0-CC68-2BC29214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12A8D-B011-A85D-A1D1-5B9666FC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1CD85-A630-3705-217B-5E724443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1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8237-21F2-D047-D013-433748AE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59CB7-8703-2F86-D2BF-4BA36880C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0717A-FC1D-4C4E-B02B-B8534AABA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CA2E9-E59B-265D-F591-B572151D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DFE4F-88DF-5CB8-4A91-82845AA7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F64E2-3526-5465-51F4-4E8FF510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69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30AD4E7A-37EA-49FC-2C56-1FA99B4B8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0" b="13692"/>
          <a:stretch/>
        </p:blipFill>
        <p:spPr>
          <a:xfrm>
            <a:off x="0" y="-111642"/>
            <a:ext cx="9144000" cy="525514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AD611-A67A-A7FF-3F24-7939CEB5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4BC95-691A-A8F2-B96E-96F22207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62CE-B1D9-7BFD-4570-771A35474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7CA8C-278F-4270-910E-979A06057251}" type="datetimeFigureOut">
              <a:rPr lang="vi-VN" smtClean="0"/>
              <a:t>29/06/2023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A2C1-6A85-31FD-FE0E-4E257DF4B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F3A0-79C4-68B2-191B-091929B94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BD3E3E-50D9-AFCF-0F26-FF1073F55FFA}"/>
              </a:ext>
            </a:extLst>
          </p:cNvPr>
          <p:cNvSpPr/>
          <p:nvPr userDrawn="1"/>
        </p:nvSpPr>
        <p:spPr>
          <a:xfrm>
            <a:off x="0" y="-111642"/>
            <a:ext cx="9144000" cy="92177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32C183-DFA3-3ABF-6616-DF8CAEBF50A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59" y="-83317"/>
            <a:ext cx="1157748" cy="11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2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27C2F-B21F-1519-9E52-BC4A0EE53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040" y="1483046"/>
            <a:ext cx="8280400" cy="1790700"/>
          </a:xfrm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TẬP HUẤN </a:t>
            </a:r>
            <a:b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THỰC HIỆN GIÁO DỤC STEM</a:t>
            </a:r>
            <a:b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THEO CHƯƠNG TRÌNH GIÁO DỤC PHỔ THÔNG 2018</a:t>
            </a:r>
            <a:b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CẤP TIỂU HỌC</a:t>
            </a:r>
            <a:endParaRPr lang="en-US" sz="1800" b="1">
              <a:solidFill>
                <a:srgbClr val="C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06997B-DEE7-9203-F944-5B855F243247}"/>
              </a:ext>
            </a:extLst>
          </p:cNvPr>
          <p:cNvSpPr txBox="1"/>
          <p:nvPr/>
        </p:nvSpPr>
        <p:spPr>
          <a:xfrm>
            <a:off x="5994206" y="4659736"/>
            <a:ext cx="457324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350" b="1" i="1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Lâm Đồng, </a:t>
            </a:r>
            <a:r>
              <a:rPr lang="en-US" sz="1350" b="1" i="1" kern="120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lang="en-US" sz="1350" b="1" i="1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07-09 tháng 6 năm 2023 </a:t>
            </a:r>
            <a:endParaRPr lang="vi-VN" sz="1350" b="1" i="1" kern="120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0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A57A49-AFC9-987E-2674-A0E53378A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2800"/>
              <a:t>Tìm hiểu mạch điện thắp sáng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7999E-B4D4-A107-9910-5BD45000A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770" y="1130898"/>
            <a:ext cx="5589260" cy="358397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600" b="1">
                <a:solidFill>
                  <a:srgbClr val="002060"/>
                </a:solidFill>
              </a:rPr>
              <a:t>Làm việc nhóm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600">
                <a:solidFill>
                  <a:srgbClr val="002060"/>
                </a:solidFill>
              </a:rPr>
              <a:t>Thiết bị: </a:t>
            </a:r>
            <a:r>
              <a:rPr lang="en" sz="2600">
                <a:solidFill>
                  <a:srgbClr val="002060"/>
                </a:solidFill>
              </a:rPr>
              <a:t>1 bộ dụng cụ lắp mạch điện đơn giản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" sz="2600">
                <a:solidFill>
                  <a:srgbClr val="002060"/>
                </a:solidFill>
              </a:rPr>
              <a:t>Nhiệm vụ: thảo luận thực hiện phiếu học tập 1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" sz="2600">
                <a:solidFill>
                  <a:srgbClr val="002060"/>
                </a:solidFill>
              </a:rPr>
              <a:t>Thời gian: </a:t>
            </a:r>
            <a:r>
              <a:rPr lang="en" sz="2600" b="1">
                <a:solidFill>
                  <a:srgbClr val="002060"/>
                </a:solidFill>
              </a:rPr>
              <a:t>7 phút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0BFA9-3351-05A7-B7F7-01A5EDB4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98"/>
          <a:stretch/>
        </p:blipFill>
        <p:spPr>
          <a:xfrm>
            <a:off x="5838591" y="1130899"/>
            <a:ext cx="3252655" cy="388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5EED-5BC6-4C7B-235C-D7600A16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3200"/>
              <a:t>Tìm hiểu mạch điện thắp sáng</a:t>
            </a:r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BBCB78-A315-5819-EC59-A94B54071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130" t="26921" r="43245" b="50308"/>
          <a:stretch/>
        </p:blipFill>
        <p:spPr>
          <a:xfrm rot="5400000">
            <a:off x="661785" y="2276267"/>
            <a:ext cx="3320248" cy="1686407"/>
          </a:xfrm>
        </p:spPr>
      </p:pic>
      <p:pic>
        <p:nvPicPr>
          <p:cNvPr id="1026" name="Picture 2" descr="Pin AA (2A) và AAA (3A) là gì? Có gì khác nhau?">
            <a:extLst>
              <a:ext uri="{FF2B5EF4-FFF2-40B4-BE49-F238E27FC236}">
                <a16:creationId xmlns:a16="http://schemas.microsoft.com/office/drawing/2014/main" id="{E3D21BD6-3B5D-44AC-85AE-4CEEC40AE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9" r="50000" b="4108"/>
          <a:stretch/>
        </p:blipFill>
        <p:spPr bwMode="auto">
          <a:xfrm>
            <a:off x="3528597" y="2396256"/>
            <a:ext cx="589603" cy="19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n AA (2A) và AAA (3A) là gì? Có gì khác nhau?">
            <a:extLst>
              <a:ext uri="{FF2B5EF4-FFF2-40B4-BE49-F238E27FC236}">
                <a16:creationId xmlns:a16="http://schemas.microsoft.com/office/drawing/2014/main" id="{F34AE6B0-7B0A-0F53-ABA3-C605207D1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9" r="50000" b="4108"/>
          <a:stretch/>
        </p:blipFill>
        <p:spPr bwMode="auto">
          <a:xfrm rot="10800000">
            <a:off x="525618" y="2396256"/>
            <a:ext cx="589603" cy="19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BE37EF2A-7E04-417A-E2D1-A60E607A9918}"/>
              </a:ext>
            </a:extLst>
          </p:cNvPr>
          <p:cNvSpPr/>
          <p:nvPr/>
        </p:nvSpPr>
        <p:spPr>
          <a:xfrm>
            <a:off x="855423" y="2819098"/>
            <a:ext cx="1312163" cy="742524"/>
          </a:xfrm>
          <a:prstGeom prst="curved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134EFBF1-2AE1-4713-D2AF-9FDEBB18A81F}"/>
              </a:ext>
            </a:extLst>
          </p:cNvPr>
          <p:cNvSpPr/>
          <p:nvPr/>
        </p:nvSpPr>
        <p:spPr>
          <a:xfrm flipH="1">
            <a:off x="2479386" y="2852430"/>
            <a:ext cx="1312161" cy="709192"/>
          </a:xfrm>
          <a:prstGeom prst="curved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CF4663B6-5813-37A7-D93E-56917FFCC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402" y="1986612"/>
            <a:ext cx="2978844" cy="166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E5F3B6-8173-EA89-4E9E-B962ADDB8A75}"/>
              </a:ext>
            </a:extLst>
          </p:cNvPr>
          <p:cNvSpPr txBox="1"/>
          <p:nvPr/>
        </p:nvSpPr>
        <p:spPr>
          <a:xfrm>
            <a:off x="166541" y="1708900"/>
            <a:ext cx="13121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0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ực</a:t>
            </a:r>
            <a:br>
              <a:rPr lang="en-US" sz="20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491CDB-71EB-F354-6C3A-D9C3E480E111}"/>
              </a:ext>
            </a:extLst>
          </p:cNvPr>
          <p:cNvSpPr txBox="1"/>
          <p:nvPr/>
        </p:nvSpPr>
        <p:spPr>
          <a:xfrm>
            <a:off x="3165113" y="1708900"/>
            <a:ext cx="13121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000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ực dương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8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A57A49-AFC9-987E-2674-A0E53378A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2800"/>
              <a:t>Tìm hiểu mạch điện thắp sáng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7999E-B4D4-A107-9910-5BD45000A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770" y="1130898"/>
            <a:ext cx="5589260" cy="358397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600" b="1">
                <a:solidFill>
                  <a:srgbClr val="002060"/>
                </a:solidFill>
              </a:rPr>
              <a:t>Làm việc nhóm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600">
                <a:solidFill>
                  <a:srgbClr val="002060"/>
                </a:solidFill>
              </a:rPr>
              <a:t>Thiết bị: </a:t>
            </a:r>
            <a:r>
              <a:rPr lang="en" sz="2600">
                <a:solidFill>
                  <a:srgbClr val="002060"/>
                </a:solidFill>
              </a:rPr>
              <a:t>1 bộ dụng cụ lắp mạch điện đơn giản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" sz="2600">
                <a:solidFill>
                  <a:srgbClr val="002060"/>
                </a:solidFill>
              </a:rPr>
              <a:t>Nhiệm vụ: thảo luận thực hiện phiếu học tập 1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" sz="2600">
                <a:solidFill>
                  <a:srgbClr val="002060"/>
                </a:solidFill>
              </a:rPr>
              <a:t>Thời gian: </a:t>
            </a:r>
            <a:r>
              <a:rPr lang="en" sz="2600" b="1">
                <a:solidFill>
                  <a:srgbClr val="002060"/>
                </a:solidFill>
              </a:rPr>
              <a:t>7 phút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0BFA9-3351-05A7-B7F7-01A5EDB4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98"/>
          <a:stretch/>
        </p:blipFill>
        <p:spPr>
          <a:xfrm>
            <a:off x="5838591" y="1130899"/>
            <a:ext cx="3252655" cy="3889424"/>
          </a:xfrm>
          <a:prstGeom prst="rect">
            <a:avLst/>
          </a:prstGeom>
        </p:spPr>
      </p:pic>
      <p:pic>
        <p:nvPicPr>
          <p:cNvPr id="7" name="Rainbow Timer 7 Minute 🌈">
            <a:hlinkClick r:id="" action="ppaction://media"/>
            <a:extLst>
              <a:ext uri="{FF2B5EF4-FFF2-40B4-BE49-F238E27FC236}">
                <a16:creationId xmlns:a16="http://schemas.microsoft.com/office/drawing/2014/main" id="{C060271F-4A98-66F6-B2FB-6D38D06337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234" t="68141" r="27954" b="6277"/>
          <a:stretch/>
        </p:blipFill>
        <p:spPr>
          <a:xfrm>
            <a:off x="3138615" y="3774478"/>
            <a:ext cx="2177198" cy="7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5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1698-3C5D-AC31-6628-1B704974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2800"/>
              <a:t>Tìm hiểu mạch điện thắp sáng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14175-950B-6A40-3F5C-E52A14F79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64" y="884212"/>
            <a:ext cx="8458574" cy="191107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>
                <a:solidFill>
                  <a:schemeClr val="tx1"/>
                </a:solidFill>
                <a:cs typeface="Calibri" panose="020F0502020204030204" pitchFamily="34" charset="0"/>
              </a:rPr>
              <a:t>Trả lời câu hỏi:</a:t>
            </a:r>
          </a:p>
          <a:p>
            <a:pPr marL="690562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vi-VN" sz="2400" i="1">
                <a:latin typeface="Calibri (Body)"/>
                <a:cs typeface="Calibri" panose="020F0502020204030204" pitchFamily="34" charset="0"/>
              </a:rPr>
              <a:t>Một mạch điện thắp sáng cơ bản gồm những bộ phận nào?</a:t>
            </a:r>
            <a:endParaRPr lang="en-US" sz="2400" i="1">
              <a:latin typeface="Calibri (Body)"/>
              <a:cs typeface="Calibri" panose="020F0502020204030204" pitchFamily="34" charset="0"/>
            </a:endParaRPr>
          </a:p>
          <a:p>
            <a:pPr marL="690562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i="1">
                <a:latin typeface="Calibri (Body)"/>
                <a:cs typeface="Calibri" panose="020F0502020204030204" pitchFamily="34" charset="0"/>
              </a:rPr>
              <a:t>Mỗi bộ phận trong mạch điện thắp sáng có vai trò gì? </a:t>
            </a:r>
            <a:endParaRPr lang="vi-VN" sz="2400" i="1">
              <a:latin typeface="Calibri (Body)"/>
              <a:cs typeface="Calibri" panose="020F0502020204030204" pitchFamily="34" charset="0"/>
            </a:endParaRPr>
          </a:p>
          <a:p>
            <a:pPr marL="690562" indent="-4572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i="1">
                <a:latin typeface="Calibri (Body)"/>
                <a:cs typeface="Calibri" panose="020F0502020204030204" pitchFamily="34" charset="0"/>
              </a:rPr>
              <a:t>Đèn có thể sáng được khi mạch điện như thế nào?</a:t>
            </a:r>
          </a:p>
        </p:txBody>
      </p:sp>
      <p:pic>
        <p:nvPicPr>
          <p:cNvPr id="4" name="image170.jpg">
            <a:extLst>
              <a:ext uri="{FF2B5EF4-FFF2-40B4-BE49-F238E27FC236}">
                <a16:creationId xmlns:a16="http://schemas.microsoft.com/office/drawing/2014/main" id="{573FA785-AE43-6180-7B5D-5A12D94FD5FB}"/>
              </a:ext>
            </a:extLst>
          </p:cNvPr>
          <p:cNvPicPr/>
          <p:nvPr/>
        </p:nvPicPr>
        <p:blipFill>
          <a:blip r:embed="rId3"/>
          <a:srcRect l="1288" t="22048" r="954" b="28073"/>
          <a:stretch>
            <a:fillRect/>
          </a:stretch>
        </p:blipFill>
        <p:spPr>
          <a:xfrm>
            <a:off x="1962465" y="2795286"/>
            <a:ext cx="5101372" cy="221911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06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011D90-2D96-4CC0-7BD4-7177BD6F1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093"/>
          <a:stretch/>
        </p:blipFill>
        <p:spPr>
          <a:xfrm>
            <a:off x="1536159" y="1183501"/>
            <a:ext cx="3258915" cy="3492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6ABF29-9C75-87A5-8D8A-426B14B5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3200"/>
              <a:t>Tìm hiểu mạch điện thắp sáng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27FDB5-BD70-B105-8B40-0B293509A531}"/>
              </a:ext>
            </a:extLst>
          </p:cNvPr>
          <p:cNvCxnSpPr/>
          <p:nvPr/>
        </p:nvCxnSpPr>
        <p:spPr>
          <a:xfrm>
            <a:off x="3431894" y="1527858"/>
            <a:ext cx="1140106" cy="185195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B36F2B-6679-CCC0-8207-8367E0156AB7}"/>
              </a:ext>
            </a:extLst>
          </p:cNvPr>
          <p:cNvCxnSpPr>
            <a:cxnSpLocks/>
          </p:cNvCxnSpPr>
          <p:nvPr/>
        </p:nvCxnSpPr>
        <p:spPr>
          <a:xfrm>
            <a:off x="3431894" y="2453833"/>
            <a:ext cx="1140106" cy="182301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0ABBDB-6E4C-AF26-26D0-17EDF916E262}"/>
              </a:ext>
            </a:extLst>
          </p:cNvPr>
          <p:cNvCxnSpPr>
            <a:cxnSpLocks/>
          </p:cNvCxnSpPr>
          <p:nvPr/>
        </p:nvCxnSpPr>
        <p:spPr>
          <a:xfrm flipV="1">
            <a:off x="3431894" y="2494344"/>
            <a:ext cx="1047509" cy="87099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712A8A-AA75-9DD7-5AEC-CEC0E4C657E5}"/>
              </a:ext>
            </a:extLst>
          </p:cNvPr>
          <p:cNvCxnSpPr>
            <a:cxnSpLocks/>
          </p:cNvCxnSpPr>
          <p:nvPr/>
        </p:nvCxnSpPr>
        <p:spPr>
          <a:xfrm flipV="1">
            <a:off x="3431894" y="1534430"/>
            <a:ext cx="1047509" cy="269032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F215768-075A-909F-9E0E-7BE1C972244C}"/>
              </a:ext>
            </a:extLst>
          </p:cNvPr>
          <p:cNvSpPr txBox="1"/>
          <p:nvPr/>
        </p:nvSpPr>
        <p:spPr>
          <a:xfrm>
            <a:off x="4795074" y="1334375"/>
            <a:ext cx="25635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latin typeface="+mn-lt"/>
              </a:rPr>
              <a:t>Đèn (vật sử dụng điện)</a:t>
            </a:r>
            <a:endParaRPr lang="en-GB" sz="200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24842-754A-9847-AB42-DF3A991FA26B}"/>
              </a:ext>
            </a:extLst>
          </p:cNvPr>
          <p:cNvSpPr txBox="1"/>
          <p:nvPr/>
        </p:nvSpPr>
        <p:spPr>
          <a:xfrm>
            <a:off x="4795074" y="1986512"/>
            <a:ext cx="304923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latin typeface="+mn-lt"/>
              </a:rPr>
              <a:t>Khoá/công tắc (đóng/ ngắt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mạch điện, dùng để bật tắt</a:t>
            </a:r>
            <a:br>
              <a:rPr lang="en-GB" sz="2000">
                <a:latin typeface="+mn-lt"/>
              </a:rPr>
            </a:br>
            <a:r>
              <a:rPr lang="en-GB" sz="2000">
                <a:latin typeface="+mn-lt"/>
              </a:rPr>
              <a:t>vật sử dụng điện)</a:t>
            </a:r>
            <a:endParaRPr lang="en-US" sz="200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B73A0-FA33-EC5D-D021-EE4A6F9DCF55}"/>
              </a:ext>
            </a:extLst>
          </p:cNvPr>
          <p:cNvSpPr txBox="1"/>
          <p:nvPr/>
        </p:nvSpPr>
        <p:spPr>
          <a:xfrm>
            <a:off x="4795074" y="3179753"/>
            <a:ext cx="28873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latin typeface="+mn-lt"/>
              </a:rPr>
              <a:t>Pin (nguồn cung cấp điện)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E6445-4305-BB90-8DA3-A2E1EAC14724}"/>
              </a:ext>
            </a:extLst>
          </p:cNvPr>
          <p:cNvSpPr txBox="1"/>
          <p:nvPr/>
        </p:nvSpPr>
        <p:spPr>
          <a:xfrm>
            <a:off x="4795074" y="3769014"/>
            <a:ext cx="285046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latin typeface="+mn-lt"/>
              </a:rPr>
              <a:t>Dây dẫn điện (nối nguồn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cung cấp điện với vật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sử dụng điện và công tắc)</a:t>
            </a:r>
          </a:p>
        </p:txBody>
      </p:sp>
    </p:spTree>
    <p:extLst>
      <p:ext uri="{BB962C8B-B14F-4D97-AF65-F5344CB8AC3E}">
        <p14:creationId xmlns:p14="http://schemas.microsoft.com/office/powerpoint/2010/main" val="24946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B199-B4D3-314C-B8AF-EBA4F4A2D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3200"/>
              <a:t>Tìm hiểu mạch điện thắp sáng</a:t>
            </a:r>
            <a:endParaRPr lang="en-US"/>
          </a:p>
        </p:txBody>
      </p:sp>
      <p:pic>
        <p:nvPicPr>
          <p:cNvPr id="4" name="image170.jpg">
            <a:extLst>
              <a:ext uri="{FF2B5EF4-FFF2-40B4-BE49-F238E27FC236}">
                <a16:creationId xmlns:a16="http://schemas.microsoft.com/office/drawing/2014/main" id="{BA94A18D-0BA4-15CB-0CBC-1097AD24E4A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288" t="23429" r="954" b="29063"/>
          <a:stretch/>
        </p:blipFill>
        <p:spPr>
          <a:xfrm>
            <a:off x="907754" y="1835337"/>
            <a:ext cx="7328492" cy="2671124"/>
          </a:xfrm>
          <a:prstGeom prst="rect">
            <a:avLst/>
          </a:prstGeom>
          <a:ln/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71B9482-DA6E-BBD2-E02E-24B4BDA43393}"/>
              </a:ext>
            </a:extLst>
          </p:cNvPr>
          <p:cNvSpPr txBox="1"/>
          <p:nvPr/>
        </p:nvSpPr>
        <p:spPr>
          <a:xfrm>
            <a:off x="5473144" y="964790"/>
            <a:ext cx="38355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effectLst/>
                <a:latin typeface="+mn-lt"/>
                <a:ea typeface="Times New Roman" panose="02020603050405020304" pitchFamily="18" charset="0"/>
              </a:rPr>
              <a:t>Dây dẫn điện</a:t>
            </a:r>
            <a:br>
              <a:rPr lang="en-US" sz="180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>
                <a:effectLst/>
                <a:latin typeface="+mn-lt"/>
                <a:ea typeface="Times New Roman" panose="02020603050405020304" pitchFamily="18" charset="0"/>
              </a:rPr>
              <a:t>(nối nguồn cung cấp điện</a:t>
            </a:r>
            <a:br>
              <a:rPr lang="en-US" sz="180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>
                <a:effectLst/>
                <a:latin typeface="+mn-lt"/>
                <a:ea typeface="Times New Roman" panose="02020603050405020304" pitchFamily="18" charset="0"/>
              </a:rPr>
              <a:t>với vật sử dụng điện và công tắc)</a:t>
            </a:r>
            <a:endParaRPr lang="en-US" sz="180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819C6-8265-773D-484F-F945A26F80C8}"/>
              </a:ext>
            </a:extLst>
          </p:cNvPr>
          <p:cNvSpPr txBox="1"/>
          <p:nvPr/>
        </p:nvSpPr>
        <p:spPr>
          <a:xfrm>
            <a:off x="3444426" y="1273214"/>
            <a:ext cx="2255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effectLst/>
                <a:latin typeface="+mn-lt"/>
                <a:ea typeface="Times New Roman" panose="02020603050405020304" pitchFamily="18" charset="0"/>
              </a:rPr>
              <a:t>Đèn </a:t>
            </a:r>
          </a:p>
          <a:p>
            <a:pPr algn="ctr"/>
            <a:r>
              <a:rPr lang="en-US" sz="1800">
                <a:effectLst/>
                <a:latin typeface="+mn-lt"/>
                <a:ea typeface="Times New Roman" panose="02020603050405020304" pitchFamily="18" charset="0"/>
              </a:rPr>
              <a:t>(vật sử dụng điện)</a:t>
            </a:r>
            <a:endParaRPr lang="en-US" sz="180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281EF-93DB-3EEB-6EEF-10B2CE60E545}"/>
              </a:ext>
            </a:extLst>
          </p:cNvPr>
          <p:cNvSpPr txBox="1"/>
          <p:nvPr/>
        </p:nvSpPr>
        <p:spPr>
          <a:xfrm>
            <a:off x="1020315" y="4506460"/>
            <a:ext cx="2682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atin typeface="Calibri (Body)"/>
              </a:rPr>
              <a:t>Pin (nguồn cung cấp điện)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9FA5F-3B70-D03D-E375-9FF7F43CA844}"/>
              </a:ext>
            </a:extLst>
          </p:cNvPr>
          <p:cNvSpPr txBox="1"/>
          <p:nvPr/>
        </p:nvSpPr>
        <p:spPr>
          <a:xfrm>
            <a:off x="4866849" y="4506460"/>
            <a:ext cx="4018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latin typeface="Calibri (Body)"/>
              </a:rPr>
              <a:t>Khoá/công tắc (đóng/ ngắt mạch điện, dùng để bật, tắt vật sử dụng điện)</a:t>
            </a:r>
          </a:p>
        </p:txBody>
      </p:sp>
    </p:spTree>
    <p:extLst>
      <p:ext uri="{BB962C8B-B14F-4D97-AF65-F5344CB8AC3E}">
        <p14:creationId xmlns:p14="http://schemas.microsoft.com/office/powerpoint/2010/main" val="17796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579F9F-8017-3D86-22C3-FD1F4EFC7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3810"/>
          <a:stretch/>
        </p:blipFill>
        <p:spPr>
          <a:xfrm>
            <a:off x="232519" y="1279701"/>
            <a:ext cx="4489143" cy="18918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C37107-75D2-0A89-5E2B-1A5CDD8FD014}"/>
              </a:ext>
            </a:extLst>
          </p:cNvPr>
          <p:cNvSpPr txBox="1"/>
          <p:nvPr/>
        </p:nvSpPr>
        <p:spPr>
          <a:xfrm>
            <a:off x="630270" y="3171541"/>
            <a:ext cx="3693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>
                <a:solidFill>
                  <a:srgbClr val="C00000"/>
                </a:solidFill>
                <a:latin typeface="+mn-lt"/>
              </a:rPr>
              <a:t>MẠCH ĐIỆN KÍN</a:t>
            </a:r>
            <a:br>
              <a:rPr lang="en-US" sz="1800">
                <a:latin typeface="+mn-lt"/>
              </a:rPr>
            </a:br>
            <a:r>
              <a:rPr lang="en-US" sz="1800">
                <a:latin typeface="+mn-lt"/>
                <a:sym typeface="Wingdings" panose="05000000000000000000" pitchFamily="2" charset="2"/>
              </a:rPr>
              <a:t>→ </a:t>
            </a:r>
            <a:r>
              <a:rPr lang="en-US" sz="1800">
                <a:latin typeface="+mn-lt"/>
              </a:rPr>
              <a:t>Dòng điện từ nguồn điện chạy qua</a:t>
            </a:r>
            <a:br>
              <a:rPr lang="en-US" sz="1800">
                <a:latin typeface="+mn-lt"/>
              </a:rPr>
            </a:br>
            <a:r>
              <a:rPr lang="en-US" sz="1800">
                <a:latin typeface="+mn-lt"/>
              </a:rPr>
              <a:t>dây dẫn điện đến bóng đèn</a:t>
            </a:r>
            <a:br>
              <a:rPr lang="en-US" sz="1800">
                <a:latin typeface="+mn-lt"/>
              </a:rPr>
            </a:br>
            <a:r>
              <a:rPr lang="en-US" sz="1800">
                <a:latin typeface="+mn-lt"/>
              </a:rPr>
              <a:t>làm </a:t>
            </a:r>
            <a:r>
              <a:rPr lang="en-US" sz="1800" b="1">
                <a:solidFill>
                  <a:srgbClr val="C00000"/>
                </a:solidFill>
                <a:latin typeface="+mn-lt"/>
              </a:rPr>
              <a:t>BÓNG ĐÈN SÁNG</a:t>
            </a:r>
            <a:r>
              <a:rPr lang="en-US" sz="1800">
                <a:latin typeface="+mn-lt"/>
              </a:rPr>
              <a:t>.</a:t>
            </a:r>
            <a:endParaRPr lang="en-GB" sz="1800">
              <a:latin typeface="+mn-lt"/>
            </a:endParaRPr>
          </a:p>
        </p:txBody>
      </p:sp>
      <p:pic>
        <p:nvPicPr>
          <p:cNvPr id="7" name="image170.jpg">
            <a:extLst>
              <a:ext uri="{FF2B5EF4-FFF2-40B4-BE49-F238E27FC236}">
                <a16:creationId xmlns:a16="http://schemas.microsoft.com/office/drawing/2014/main" id="{2438D729-CEE6-67B3-9BFB-82E32B86B0E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288" t="17187" r="954" b="28073"/>
          <a:stretch/>
        </p:blipFill>
        <p:spPr>
          <a:xfrm>
            <a:off x="4862318" y="1279701"/>
            <a:ext cx="4049163" cy="1871872"/>
          </a:xfrm>
          <a:prstGeom prst="rect">
            <a:avLst/>
          </a:prstGeom>
          <a:ln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2CADE2-4796-8CA7-0693-B313F7E245FD}"/>
              </a:ext>
            </a:extLst>
          </p:cNvPr>
          <p:cNvSpPr txBox="1"/>
          <p:nvPr/>
        </p:nvSpPr>
        <p:spPr>
          <a:xfrm>
            <a:off x="4611520" y="3171541"/>
            <a:ext cx="4550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MẠCH ĐIỆN HỞ</a:t>
            </a:r>
            <a:br>
              <a:rPr lang="en-US" sz="1800" b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80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→ Không có d</a:t>
            </a:r>
            <a:r>
              <a:rPr lang="en-US" sz="1800">
                <a:latin typeface="+mn-lt"/>
                <a:cs typeface="Arial" panose="020B0604020202020204" pitchFamily="34" charset="0"/>
              </a:rPr>
              <a:t>òng điện chạy trong mạch điện</a:t>
            </a:r>
            <a:br>
              <a:rPr lang="en-US" sz="1800">
                <a:latin typeface="+mn-lt"/>
                <a:cs typeface="Arial" panose="020B0604020202020204" pitchFamily="34" charset="0"/>
              </a:rPr>
            </a:br>
            <a:r>
              <a:rPr lang="en-US" sz="1800">
                <a:latin typeface="+mn-lt"/>
                <a:cs typeface="Arial" panose="020B0604020202020204" pitchFamily="34" charset="0"/>
              </a:rPr>
              <a:t>nên </a:t>
            </a:r>
            <a:r>
              <a:rPr lang="en-US" sz="1800" b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BÓNG ĐÈN KHÔNG SÁNG</a:t>
            </a:r>
            <a:r>
              <a:rPr lang="en-US" sz="1800">
                <a:latin typeface="+mn-lt"/>
                <a:cs typeface="Arial" panose="020B0604020202020204" pitchFamily="34" charset="0"/>
              </a:rPr>
              <a:t>.</a:t>
            </a:r>
            <a:endParaRPr lang="en-GB" sz="18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0CF786-2B86-5392-7D16-67F53372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64" y="-159488"/>
            <a:ext cx="7886700" cy="994172"/>
          </a:xfrm>
        </p:spPr>
        <p:txBody>
          <a:bodyPr/>
          <a:lstStyle/>
          <a:p>
            <a:r>
              <a:rPr lang="en" sz="3200"/>
              <a:t>Tìm hiểu mạch điện thắp sáng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4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2D4433E2-4EB9-09E2-10BA-00B76030AE47}"/>
              </a:ext>
            </a:extLst>
          </p:cNvPr>
          <p:cNvSpPr/>
          <p:nvPr/>
        </p:nvSpPr>
        <p:spPr>
          <a:xfrm>
            <a:off x="0" y="1366382"/>
            <a:ext cx="9144000" cy="2434523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69875" marR="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endParaRPr lang="en-US" sz="28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70064-78E8-8B54-CDBA-089BC126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/>
              <a:t>Tìm hiểu mạch điện thắp sáng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633CF-FC15-7120-7313-A85755DE6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" y="1477941"/>
            <a:ext cx="9140564" cy="2322964"/>
          </a:xfrm>
        </p:spPr>
        <p:txBody>
          <a:bodyPr>
            <a:noAutofit/>
          </a:bodyPr>
          <a:lstStyle/>
          <a:p>
            <a:pPr marL="269875">
              <a:lnSpc>
                <a:spcPct val="120000"/>
              </a:lnSpc>
              <a:spcBef>
                <a:spcPts val="600"/>
              </a:spcBef>
            </a:pPr>
            <a:r>
              <a:rPr lang="en-US" sz="2600" b="1" i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Mạch điện thắp sáng </a:t>
            </a:r>
            <a:r>
              <a:rPr lang="en-US" sz="260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gồm: nguồn điện, công tắc và bóng đèn. </a:t>
            </a:r>
          </a:p>
          <a:p>
            <a:pPr marL="269875">
              <a:lnSpc>
                <a:spcPct val="120000"/>
              </a:lnSpc>
              <a:spcBef>
                <a:spcPts val="600"/>
              </a:spcBef>
            </a:pPr>
            <a:r>
              <a:rPr lang="en-US" sz="260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sáng nếu có dòng điện chạy qua một </a:t>
            </a:r>
            <a:r>
              <a:rPr lang="en-US" sz="2600" b="1" i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mạch kín </a:t>
            </a:r>
            <a:r>
              <a:rPr lang="en-US" sz="260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 cực dương của pin, qua đèn đến cực âm của pin. </a:t>
            </a:r>
          </a:p>
          <a:p>
            <a:pPr marL="269875">
              <a:lnSpc>
                <a:spcPct val="120000"/>
              </a:lnSpc>
              <a:spcBef>
                <a:spcPts val="600"/>
              </a:spcBef>
            </a:pPr>
            <a:r>
              <a:rPr lang="en-US" sz="260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 </a:t>
            </a:r>
            <a:r>
              <a:rPr lang="en-US" sz="2600" b="1" i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mạch điện kín </a:t>
            </a:r>
            <a:r>
              <a:rPr lang="en-US" sz="260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 đèn sáng và khi </a:t>
            </a:r>
            <a:r>
              <a:rPr lang="en-US" sz="2600" b="1" i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mạch điện hở </a:t>
            </a:r>
            <a:r>
              <a:rPr lang="en-US" sz="260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 đèn tắt.</a:t>
            </a:r>
            <a:endParaRPr lang="en-GB" sz="26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4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0C0"/>
                </a:solidFill>
              </a:rPr>
              <a:t>Trải nghiệm Bài học STEM 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B72401-B0B7-59CD-C1A4-E735326DF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Cách thức tiến hành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2F4F49-748E-B0FA-2BDD-37B2DC69A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5" y="1113503"/>
            <a:ext cx="8152312" cy="3519219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</a:rPr>
              <a:t>Học viên trải nghiệm trong vai trò của học sinh.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</a:rPr>
              <a:t>Sau khi trải nghiệm từng hoạt động, học viên trao đổi thảo luận để chiêm nghiệm lại. </a:t>
            </a:r>
          </a:p>
        </p:txBody>
      </p:sp>
      <p:pic>
        <p:nvPicPr>
          <p:cNvPr id="1026" name="Picture 2" descr="41,799 School Students Clipart Images, Stock Photos &amp; Vectors | Shutterstock">
            <a:extLst>
              <a:ext uri="{FF2B5EF4-FFF2-40B4-BE49-F238E27FC236}">
                <a16:creationId xmlns:a16="http://schemas.microsoft.com/office/drawing/2014/main" id="{8E112373-56BF-B80B-A878-92B53164A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4"/>
          <a:stretch/>
        </p:blipFill>
        <p:spPr bwMode="auto">
          <a:xfrm>
            <a:off x="578733" y="2649134"/>
            <a:ext cx="3641511" cy="24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eting Kindergarten Teachers: vector de stock (libre de regalías)  1118041133 | Shutterstock">
            <a:extLst>
              <a:ext uri="{FF2B5EF4-FFF2-40B4-BE49-F238E27FC236}">
                <a16:creationId xmlns:a16="http://schemas.microsoft.com/office/drawing/2014/main" id="{B83EC161-BE5D-2A53-74EB-97D5DF900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"/>
          <a:stretch/>
        </p:blipFill>
        <p:spPr bwMode="auto">
          <a:xfrm>
            <a:off x="5136936" y="2628900"/>
            <a:ext cx="3076575" cy="250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20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29B1FD-0579-73A9-985A-A78F357D8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Chiêm nghiệm với vai trò GV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75FE6-D347-8B2C-8E39-30250744B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64" y="1913875"/>
            <a:ext cx="2060651" cy="1684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912098-B37E-CC98-B341-695688085419}"/>
              </a:ext>
            </a:extLst>
          </p:cNvPr>
          <p:cNvSpPr txBox="1"/>
          <p:nvPr/>
        </p:nvSpPr>
        <p:spPr>
          <a:xfrm>
            <a:off x="2558264" y="1225367"/>
            <a:ext cx="5992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+mj-lt"/>
              </a:rPr>
              <a:t>- Nhớ và ghi lại hoạt động đã được trải nghiệm.</a:t>
            </a:r>
            <a:endParaRPr lang="en-GB" sz="240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2ABAE-2785-44A8-834B-76A55773D5BF}"/>
              </a:ext>
            </a:extLst>
          </p:cNvPr>
          <p:cNvSpPr txBox="1"/>
          <p:nvPr/>
        </p:nvSpPr>
        <p:spPr>
          <a:xfrm>
            <a:off x="2558264" y="3456468"/>
            <a:ext cx="6590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+mj-lt"/>
              </a:rPr>
              <a:t>- Mỗi hoạt động trong tiến trình đã thực hiện</a:t>
            </a:r>
            <a:br>
              <a:rPr lang="en-US" sz="2400">
                <a:latin typeface="+mj-lt"/>
              </a:rPr>
            </a:br>
            <a:r>
              <a:rPr lang="en-US" sz="2400">
                <a:latin typeface="+mj-lt"/>
              </a:rPr>
              <a:t>ứng với hoạt động nào trong bài học thông thường?</a:t>
            </a:r>
            <a:endParaRPr lang="en-GB" sz="2400">
              <a:latin typeface="+mj-lt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25813B6E-A2D8-DBC9-919A-231CBF3E8D7D}"/>
              </a:ext>
            </a:extLst>
          </p:cNvPr>
          <p:cNvGraphicFramePr>
            <a:graphicFrameLocks noGrp="1"/>
          </p:cNvGraphicFramePr>
          <p:nvPr/>
        </p:nvGraphicFramePr>
        <p:xfrm>
          <a:off x="2805397" y="2023110"/>
          <a:ext cx="6096000" cy="1097280"/>
        </p:xfrm>
        <a:graphic>
          <a:graphicData uri="http://schemas.openxmlformats.org/drawingml/2006/table">
            <a:tbl>
              <a:tblPr firstRow="1" bandRow="1">
                <a:tableStyleId>{906E6EE5-12A7-48DE-8719-3527FDE2E762}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7031899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3988266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117070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Tên hoạt động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Mô tả tóm tắt hoạt động</a:t>
                      </a:r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Học sinh</a:t>
                      </a:r>
                      <a:br>
                        <a:rPr lang="en-US" sz="2000"/>
                      </a:br>
                      <a:r>
                        <a:rPr lang="en-US" sz="2000"/>
                        <a:t>học được gì?</a:t>
                      </a:r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262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803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81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B72401-B0B7-59CD-C1A4-E735326DF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Khởi động</a:t>
            </a:r>
            <a:endParaRPr lang="en-US" sz="3200"/>
          </a:p>
        </p:txBody>
      </p:sp>
      <p:pic>
        <p:nvPicPr>
          <p:cNvPr id="1026" name="Picture 2" descr="41,799 School Students Clipart Images, Stock Photos &amp; Vectors | Shutterstock">
            <a:extLst>
              <a:ext uri="{FF2B5EF4-FFF2-40B4-BE49-F238E27FC236}">
                <a16:creationId xmlns:a16="http://schemas.microsoft.com/office/drawing/2014/main" id="{8E112373-56BF-B80B-A878-92B53164A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4"/>
          <a:stretch/>
        </p:blipFill>
        <p:spPr bwMode="auto">
          <a:xfrm>
            <a:off x="1545512" y="860710"/>
            <a:ext cx="6052976" cy="41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53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83864" y="-67378"/>
            <a:ext cx="7886700" cy="8250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Khởi động</a:t>
            </a:r>
          </a:p>
        </p:txBody>
      </p:sp>
      <p:sp>
        <p:nvSpPr>
          <p:cNvPr id="68" name="Google Shape;68;p14"/>
          <p:cNvSpPr txBox="1">
            <a:spLocks noGrp="1"/>
          </p:cNvSpPr>
          <p:nvPr>
            <p:ph idx="1"/>
          </p:nvPr>
        </p:nvSpPr>
        <p:spPr>
          <a:xfrm>
            <a:off x="0" y="929229"/>
            <a:ext cx="9144000" cy="12029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Khi đi trong 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đêm tối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, các em cần sử dụng vật dụng gì để chiếu sáng?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5" name="Google Shape;68;p14">
            <a:extLst>
              <a:ext uri="{FF2B5EF4-FFF2-40B4-BE49-F238E27FC236}">
                <a16:creationId xmlns:a16="http://schemas.microsoft.com/office/drawing/2014/main" id="{EBFB92C5-E8C1-827A-3151-BD794FDB79D8}"/>
              </a:ext>
            </a:extLst>
          </p:cNvPr>
          <p:cNvSpPr txBox="1">
            <a:spLocks/>
          </p:cNvSpPr>
          <p:nvPr/>
        </p:nvSpPr>
        <p:spPr>
          <a:xfrm>
            <a:off x="283864" y="2373460"/>
            <a:ext cx="5641675" cy="2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ato"/>
              <a:buChar char="×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ato"/>
              <a:buChar char="×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ato"/>
              <a:buChar char="×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×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Lato"/>
              <a:buNone/>
            </a:pPr>
            <a:r>
              <a:rPr lang="en-U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 vụ</a:t>
            </a:r>
          </a:p>
          <a:p>
            <a:pPr indent="-457200" algn="just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Lato"/>
              <a:buAutoNum type="arabicPeriod"/>
            </a:pPr>
            <a:r>
              <a:rPr 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nhóm</a:t>
            </a:r>
          </a:p>
          <a:p>
            <a:pPr indent="-457200" algn="just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Lato"/>
              <a:buAutoNum type="arabicPeriod"/>
            </a:pPr>
            <a:r>
              <a:rPr 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tất cả đáp án có thể lên bảng nhóm (ghi to rõ, dễ đọc)</a:t>
            </a:r>
          </a:p>
          <a:p>
            <a:pPr indent="-457200" algn="just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Lato"/>
              <a:buAutoNum type="arabicPeriod"/>
            </a:pPr>
            <a:r>
              <a:rPr 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gian: 2 phút</a:t>
            </a:r>
          </a:p>
        </p:txBody>
      </p:sp>
      <p:pic>
        <p:nvPicPr>
          <p:cNvPr id="9" name="Equalizer Countdown 2 min ( v 517 ) Timer + Music Sound Visualizer - effects hd 4k!">
            <a:hlinkClick r:id="" action="ppaction://media"/>
            <a:extLst>
              <a:ext uri="{FF2B5EF4-FFF2-40B4-BE49-F238E27FC236}">
                <a16:creationId xmlns:a16="http://schemas.microsoft.com/office/drawing/2014/main" id="{860326EA-AC30-8398-4C55-DF4174A85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9493" y="2859910"/>
            <a:ext cx="2897188" cy="1629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2632472"/>
            <a:ext cx="5319162" cy="222587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D46B6-D3BD-33E9-39B4-F270F4BFE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2859715"/>
            <a:ext cx="4848966" cy="11370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Vật dụng chiếu sáng</a:t>
            </a:r>
          </a:p>
        </p:txBody>
      </p:sp>
      <p:pic>
        <p:nvPicPr>
          <p:cNvPr id="1028" name="Picture 4" descr="Ý nghĩa của chiếc lồng đèn trung thu truyền thống - món quà tuổi thơ">
            <a:extLst>
              <a:ext uri="{FF2B5EF4-FFF2-40B4-BE49-F238E27FC236}">
                <a16:creationId xmlns:a16="http://schemas.microsoft.com/office/drawing/2014/main" id="{E54337A4-E80B-C390-72A6-3D50D596E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2787"/>
          <a:stretch/>
        </p:blipFill>
        <p:spPr bwMode="auto">
          <a:xfrm>
            <a:off x="238226" y="241299"/>
            <a:ext cx="3113761" cy="227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ndle Vectors &amp; Illustrations for Free Download | Freepik">
            <a:extLst>
              <a:ext uri="{FF2B5EF4-FFF2-40B4-BE49-F238E27FC236}">
                <a16:creationId xmlns:a16="http://schemas.microsoft.com/office/drawing/2014/main" id="{9EB84DFA-13D3-7286-F4B7-F320824C6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6" r="1" b="3477"/>
          <a:stretch/>
        </p:blipFill>
        <p:spPr bwMode="auto">
          <a:xfrm>
            <a:off x="3479216" y="241299"/>
            <a:ext cx="2654982" cy="22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Đèn Dầu - Home | Facebook">
            <a:extLst>
              <a:ext uri="{FF2B5EF4-FFF2-40B4-BE49-F238E27FC236}">
                <a16:creationId xmlns:a16="http://schemas.microsoft.com/office/drawing/2014/main" id="{40EAF1D5-679B-E5E3-61D3-140265B6C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5547"/>
          <a:stretch/>
        </p:blipFill>
        <p:spPr bwMode="auto">
          <a:xfrm>
            <a:off x="6261427" y="241300"/>
            <a:ext cx="2651693" cy="22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4082314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4" descr="Mua đèn pin loại nào tốt nhất giữa Xiaomi, Ultrafire và Supfire">
            <a:extLst>
              <a:ext uri="{FF2B5EF4-FFF2-40B4-BE49-F238E27FC236}">
                <a16:creationId xmlns:a16="http://schemas.microsoft.com/office/drawing/2014/main" id="{A58C5C7D-2A9A-3B0B-3B27-BDA532706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-1" b="-1"/>
          <a:stretch/>
        </p:blipFill>
        <p:spPr bwMode="auto">
          <a:xfrm>
            <a:off x="238226" y="2632074"/>
            <a:ext cx="3120339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Đặt vấn đề </a:t>
            </a: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idx="1"/>
          </p:nvPr>
        </p:nvSpPr>
        <p:spPr>
          <a:xfrm>
            <a:off x="814399" y="1087478"/>
            <a:ext cx="7936196" cy="22014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rằng các em có thể </a:t>
            </a:r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 kế và chế tạo một chiếc đèn pin bỏ túi </a:t>
            </a:r>
            <a:r>
              <a:rPr 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sử dụng khi cần thiết không?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 đèn pin bỏ túi cần đáp ứng </a:t>
            </a:r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yêu cầu </a:t>
            </a:r>
            <a:r>
              <a:rPr 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074" name="Picture 2" descr="Flashlight - Free other icons">
            <a:extLst>
              <a:ext uri="{FF2B5EF4-FFF2-40B4-BE49-F238E27FC236}">
                <a16:creationId xmlns:a16="http://schemas.microsoft.com/office/drawing/2014/main" id="{BE59CD75-EA5A-C811-3A5C-EFE3D684B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051" y="3731319"/>
            <a:ext cx="1215198" cy="121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estion Icon Design 500613 Vector Art at Vecteezy">
            <a:extLst>
              <a:ext uri="{FF2B5EF4-FFF2-40B4-BE49-F238E27FC236}">
                <a16:creationId xmlns:a16="http://schemas.microsoft.com/office/drawing/2014/main" id="{B8A8CE8A-D217-2CB1-7745-C4106E18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4" y="1348818"/>
            <a:ext cx="587404" cy="5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Question Icon Design 500613 Vector Art at Vecteezy">
            <a:extLst>
              <a:ext uri="{FF2B5EF4-FFF2-40B4-BE49-F238E27FC236}">
                <a16:creationId xmlns:a16="http://schemas.microsoft.com/office/drawing/2014/main" id="{6814A002-1C12-3B87-D78B-559864EBC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4" y="2701499"/>
            <a:ext cx="587404" cy="5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18,015 Child Thinking Illustrations &amp; Clip Art - iStock">
            <a:extLst>
              <a:ext uri="{FF2B5EF4-FFF2-40B4-BE49-F238E27FC236}">
                <a16:creationId xmlns:a16="http://schemas.microsoft.com/office/drawing/2014/main" id="{70BB0E6E-C8AD-3F0E-EE1A-2FDF0B663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t="11472" r="8988" b="11483"/>
          <a:stretch/>
        </p:blipFill>
        <p:spPr bwMode="auto">
          <a:xfrm>
            <a:off x="814399" y="3605004"/>
            <a:ext cx="2848699" cy="15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56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75670573-A229-E763-1794-003F8BF7C357}"/>
              </a:ext>
            </a:extLst>
          </p:cNvPr>
          <p:cNvSpPr/>
          <p:nvPr/>
        </p:nvSpPr>
        <p:spPr>
          <a:xfrm>
            <a:off x="0" y="2315282"/>
            <a:ext cx="9144000" cy="282821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2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A4B246-D54B-E63D-EC38-2B854FE02F9F}"/>
              </a:ext>
            </a:extLst>
          </p:cNvPr>
          <p:cNvSpPr txBox="1"/>
          <p:nvPr/>
        </p:nvSpPr>
        <p:spPr>
          <a:xfrm>
            <a:off x="0" y="2445820"/>
            <a:ext cx="9144000" cy="24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60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Đèn pin có thể </a:t>
            </a:r>
            <a:r>
              <a:rPr lang="vi-VN" sz="2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 sáng được 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và </a:t>
            </a:r>
            <a:r>
              <a:rPr lang="vi-VN" sz="2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bật tắt dễ dàng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2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bộ phận</a:t>
            </a:r>
            <a:r>
              <a:rPr lang="vi-VN" sz="26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của đèn </a:t>
            </a:r>
            <a:r>
              <a:rPr lang="vi-VN" sz="2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 gắn 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với nhau </a:t>
            </a:r>
            <a:r>
              <a:rPr lang="vi-VN" sz="2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chắc chắn, gọn gàng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60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Đèn pin có </a:t>
            </a:r>
            <a:r>
              <a:rPr lang="vi-VN" sz="2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kích thước nhỏ gọn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60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Đèn pin </a:t>
            </a:r>
            <a:r>
              <a:rPr lang="vi-VN" sz="2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đảm bảo an toàn khi sử dụng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60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Đèn được </a:t>
            </a:r>
            <a:r>
              <a:rPr lang="vi-VN" sz="2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trí hài hòa, đẹp mắt</a:t>
            </a:r>
            <a:r>
              <a:rPr lang="vi-VN" sz="2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600"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Nhiệm vụ </a:t>
            </a:r>
            <a:endParaRPr sz="3600"/>
          </a:p>
        </p:txBody>
      </p:sp>
      <p:sp>
        <p:nvSpPr>
          <p:cNvPr id="68" name="Google Shape;68;p14"/>
          <p:cNvSpPr txBox="1">
            <a:spLocks noGrp="1"/>
          </p:cNvSpPr>
          <p:nvPr>
            <p:ph idx="1"/>
          </p:nvPr>
        </p:nvSpPr>
        <p:spPr>
          <a:xfrm>
            <a:off x="715297" y="1012952"/>
            <a:ext cx="8428703" cy="5611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Nhiệm vụ: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Thiết kế và chế tạo </a:t>
            </a:r>
            <a:r>
              <a:rPr lang="en-US" sz="28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chiếc đèn pin bỏ túi.</a:t>
            </a: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074" name="Picture 2" descr="Flashlight - Free other icons">
            <a:extLst>
              <a:ext uri="{FF2B5EF4-FFF2-40B4-BE49-F238E27FC236}">
                <a16:creationId xmlns:a16="http://schemas.microsoft.com/office/drawing/2014/main" id="{BE59CD75-EA5A-C811-3A5C-EFE3D684B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08" y="3582365"/>
            <a:ext cx="1458742" cy="14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lue pen cartoon | Stock vector | Colourbox">
            <a:extLst>
              <a:ext uri="{FF2B5EF4-FFF2-40B4-BE49-F238E27FC236}">
                <a16:creationId xmlns:a16="http://schemas.microsoft.com/office/drawing/2014/main" id="{418DAB7A-6C88-F98E-7526-9C274EC69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7" y="971991"/>
            <a:ext cx="571919" cy="9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C2F8DD-4DEF-C2B8-5652-409CFBCE1C2F}"/>
              </a:ext>
            </a:extLst>
          </p:cNvPr>
          <p:cNvSpPr txBox="1"/>
          <p:nvPr/>
        </p:nvSpPr>
        <p:spPr>
          <a:xfrm>
            <a:off x="501767" y="1777608"/>
            <a:ext cx="2831742" cy="54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 cầu sản phẩm</a:t>
            </a:r>
          </a:p>
        </p:txBody>
      </p:sp>
    </p:spTree>
    <p:extLst>
      <p:ext uri="{BB962C8B-B14F-4D97-AF65-F5344CB8AC3E}">
        <p14:creationId xmlns:p14="http://schemas.microsoft.com/office/powerpoint/2010/main" val="69419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68" grpId="0" uiExpand="1" build="p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719</Words>
  <Application>Microsoft Office PowerPoint</Application>
  <PresentationFormat>On-screen Show (16:9)</PresentationFormat>
  <Paragraphs>72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(Body)</vt:lpstr>
      <vt:lpstr>Calibri Light</vt:lpstr>
      <vt:lpstr>Lato</vt:lpstr>
      <vt:lpstr>Times New Roman</vt:lpstr>
      <vt:lpstr>Wingdings</vt:lpstr>
      <vt:lpstr>Office Theme</vt:lpstr>
      <vt:lpstr>TẬP HUẤN  THỰC HIỆN GIÁO DỤC STEM THEO CHƯƠNG TRÌNH GIÁO DỤC PHỔ THÔNG 2018 CẤP TIỂU HỌC</vt:lpstr>
      <vt:lpstr>Trải nghiệm Bài học STEM 2</vt:lpstr>
      <vt:lpstr>Cách thức tiến hành</vt:lpstr>
      <vt:lpstr>Chiêm nghiệm với vai trò GV</vt:lpstr>
      <vt:lpstr>Khởi động</vt:lpstr>
      <vt:lpstr>Khởi động</vt:lpstr>
      <vt:lpstr>Vật dụng chiếu sáng</vt:lpstr>
      <vt:lpstr>Đặt vấn đề </vt:lpstr>
      <vt:lpstr>Nhiệm vụ </vt:lpstr>
      <vt:lpstr>Tìm hiểu mạch điện thắp sáng</vt:lpstr>
      <vt:lpstr>Tìm hiểu mạch điện thắp sáng</vt:lpstr>
      <vt:lpstr>Tìm hiểu mạch điện thắp sáng</vt:lpstr>
      <vt:lpstr>Tìm hiểu mạch điện thắp sáng</vt:lpstr>
      <vt:lpstr>Tìm hiểu mạch điện thắp sáng</vt:lpstr>
      <vt:lpstr>Tìm hiểu mạch điện thắp sáng</vt:lpstr>
      <vt:lpstr>Tìm hiểu mạch điện thắp sáng</vt:lpstr>
      <vt:lpstr>Tìm hiểu mạch điện thắp sáng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Trải nghiệm Bài học STEM</dc:title>
  <dc:creator>Ngan Le (Lina)</dc:creator>
  <cp:lastModifiedBy>User</cp:lastModifiedBy>
  <cp:revision>44</cp:revision>
  <dcterms:modified xsi:type="dcterms:W3CDTF">2023-06-29T07:54:28Z</dcterms:modified>
</cp:coreProperties>
</file>